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56" r:id="rId2"/>
    <p:sldId id="365" r:id="rId3"/>
    <p:sldId id="362" r:id="rId4"/>
    <p:sldId id="305" r:id="rId5"/>
    <p:sldId id="357" r:id="rId6"/>
    <p:sldId id="363" r:id="rId7"/>
    <p:sldId id="256" r:id="rId8"/>
    <p:sldId id="351" r:id="rId9"/>
    <p:sldId id="347" r:id="rId10"/>
    <p:sldId id="349" r:id="rId11"/>
    <p:sldId id="350" r:id="rId12"/>
    <p:sldId id="339" r:id="rId13"/>
    <p:sldId id="348" r:id="rId14"/>
    <p:sldId id="283" r:id="rId15"/>
    <p:sldId id="346" r:id="rId16"/>
    <p:sldId id="340" r:id="rId17"/>
    <p:sldId id="352" r:id="rId18"/>
    <p:sldId id="353" r:id="rId19"/>
    <p:sldId id="354" r:id="rId20"/>
    <p:sldId id="355" r:id="rId21"/>
    <p:sldId id="344" r:id="rId22"/>
    <p:sldId id="345" r:id="rId23"/>
    <p:sldId id="342" r:id="rId24"/>
    <p:sldId id="257" r:id="rId25"/>
    <p:sldId id="364" r:id="rId26"/>
    <p:sldId id="358" r:id="rId27"/>
    <p:sldId id="361" r:id="rId28"/>
    <p:sldId id="3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9"/>
    <p:restoredTop sz="94648"/>
  </p:normalViewPr>
  <p:slideViewPr>
    <p:cSldViewPr snapToGrid="0">
      <p:cViewPr varScale="1">
        <p:scale>
          <a:sx n="86" d="100"/>
          <a:sy n="86" d="100"/>
        </p:scale>
        <p:origin x="24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816DC-C98F-0642-882A-3513F3CAF856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27063-2C57-7D40-A529-17A829592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1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Doug looks over his notes.</a:t>
            </a:r>
          </a:p>
          <a:p>
            <a:r>
              <a:rPr lang="en-US" dirty="0"/>
              <a:t>(click) So data should say what it is</a:t>
            </a:r>
          </a:p>
          <a:p>
            <a:r>
              <a:rPr lang="en-US" dirty="0"/>
              <a:t>(click) and functions should say what they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B13A7-3F55-9746-A0A5-C673C1C6AB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Doug looks over his notes.</a:t>
            </a:r>
          </a:p>
          <a:p>
            <a:r>
              <a:rPr lang="en-US" dirty="0"/>
              <a:t>(click) So data should say what it is</a:t>
            </a:r>
          </a:p>
          <a:p>
            <a:r>
              <a:rPr lang="en-US" dirty="0"/>
              <a:t>(click) and functions should say what they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B13A7-3F55-9746-A0A5-C673C1C6AB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23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Doug looks over his notes.</a:t>
            </a:r>
          </a:p>
          <a:p>
            <a:r>
              <a:rPr lang="en-US" dirty="0"/>
              <a:t>(click) So data should say what it is</a:t>
            </a:r>
          </a:p>
          <a:p>
            <a:r>
              <a:rPr lang="en-US" dirty="0"/>
              <a:t>(click) and functions should say what they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B13A7-3F55-9746-A0A5-C673C1C6AB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18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Doug looks over his notes.</a:t>
            </a:r>
          </a:p>
          <a:p>
            <a:r>
              <a:rPr lang="en-US" dirty="0"/>
              <a:t>(click) So data should say what it is</a:t>
            </a:r>
          </a:p>
          <a:p>
            <a:r>
              <a:rPr lang="en-US" dirty="0"/>
              <a:t>(click) and functions should say what they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B13A7-3F55-9746-A0A5-C673C1C6AB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5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Doug looks over his notes.</a:t>
            </a:r>
          </a:p>
          <a:p>
            <a:r>
              <a:rPr lang="en-US" dirty="0"/>
              <a:t>(click) So data should say what it is</a:t>
            </a:r>
          </a:p>
          <a:p>
            <a:r>
              <a:rPr lang="en-US" dirty="0"/>
              <a:t>(click) and functions should say what they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B13A7-3F55-9746-A0A5-C673C1C6AB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47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2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73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0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5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Then just in the nick of time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B13A7-3F55-9746-A0A5-C673C1C6AB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00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5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5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82C4-0ECA-F12A-A48C-6B3D93AF6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30E50-A515-5E1D-08CC-90BFA1A2F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CAA60-F9F6-EE22-22F2-88668AF7D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114CB-192F-AA85-664D-1F7AA4CC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71068-3421-4884-E439-B3B5DD3B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9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4100D-22F3-4245-4021-A664D135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D0C5E-B550-0431-47EC-14E5F502B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6F3A1-5EBD-6D11-F8FB-FB8D0ED2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86EC-B0EF-4D49-8060-74E5B01D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F99FF-1A47-EEF9-0CA9-3B1A2D70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08E149-663D-57CB-D416-36BCCBE1E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C1BE6-EE05-07ED-FE63-46D5B0CA8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9AD29-2ADF-4337-0C3A-A569890C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33D6F-6C7B-DCA8-D4F7-89DF74462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BC542-96E7-ED47-1CDC-6AD77444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5F1E-291E-85E9-AD90-4A8328DF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6407-498A-E00D-FF8F-2636D80A9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B47F7-1B77-B01E-F806-B422034C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28096-59B5-2DBC-3EB4-B21E7D7B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ECBC4-9394-FBA0-7AD7-E5DE71EC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31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DE52-A631-09D5-C4FA-80B68840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8AE81-6DDB-03AF-236F-E0938E014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C7660-38F1-A1CD-A4A6-DFBA9317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C43A7-FE4E-C66A-EDAA-43EA4D377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45973-E532-446F-B6F7-9D51817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29B85-CE36-A05D-220A-6ABD972F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63F5-B41A-361D-265A-D43833AF7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7723D-28E3-1174-7994-86894B6D1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96B24-5738-CD0C-DF4A-759F9B275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AB396-C041-D5C6-C888-C0170851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64662-ADF7-FF7D-323C-9B527471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8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8C6A-287E-4766-0725-4FBA84A5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9961-9E0D-732D-5D3E-576874EF5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A9CEA-3DA8-20C3-387C-66A77FF51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D2D0F-78B3-966D-B140-A2197154E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09D25-7185-49D4-09B9-022B85F55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2B68F2-B643-0184-78D2-E13458A9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EFA8CA-344D-EE12-5B5A-AB0DDC49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FA8733-1810-FA92-0FD3-7B1B7854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4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531E-5FDE-1891-0AC6-8FFE2961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7DD37-B24F-E6F9-A306-D7E4383D0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D4DA5-9D83-6E34-9444-AF2DA054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278C-9B69-A783-0B69-59664B8C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0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EC738-05C7-54BD-DE04-DAA58A13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5BF90-79BA-129C-E57C-CEE40018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A9367-DAC8-E576-B02D-DCB0E4EF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14D1-9959-5E95-106C-33DE7C43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32444-0583-7507-D8DF-93956D025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74308-3446-734D-9223-029484637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4A072-C123-B8D0-E380-3AF06FE70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DBC7B-870F-62ED-FF9B-84458CE4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64E6C-0949-686D-EC43-48F4740A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2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8DE1-D1CA-3427-3400-D0C0E33D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CF1C7E-A5C8-3DDC-7720-AD011B1EB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722AA-4BC0-F01B-6E71-E1BAE13F6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2C10E-3F29-91F7-657F-D983B518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BCD62-4E9A-B120-F4D5-1C12CF0E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03A37-E1D7-DDCE-447A-760B1AC2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5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E01D4C-F163-384F-A45D-1D06C1AC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FAA94-68EA-1A56-904D-E41367355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AECF-2386-0ACE-695F-1F3A92FEE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FAA77A-DB5C-C045-AB17-32CE4C55520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5EE19-66D5-F319-A154-A3A4C40B7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DE86D-ECCD-C0D8-E83E-76D4AAC4F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8AC541-4844-0446-A7FC-D29D4E1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0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ckaex7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ckaex7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CB8DD1-14F4-BBF3-6940-C55441CCD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Teaching novice programmers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521D65-392F-18C3-3462-4CE45A6D63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Todd Iverson</a:t>
            </a:r>
          </a:p>
          <a:p>
            <a:r>
              <a:rPr lang="en-US" dirty="0"/>
              <a:t>Winona State University</a:t>
            </a:r>
          </a:p>
          <a:p>
            <a:r>
              <a:rPr lang="en-US" dirty="0">
                <a:hlinkClick r:id="rId2"/>
              </a:rPr>
              <a:t>https://tinyurl.com/yckaex7t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79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is struggling!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474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68F81BB-2A3D-A0B9-44F2-2183C439A7D2}"/>
              </a:ext>
            </a:extLst>
          </p:cNvPr>
          <p:cNvSpPr/>
          <p:nvPr/>
        </p:nvSpPr>
        <p:spPr>
          <a:xfrm>
            <a:off x="1806525" y="3604608"/>
            <a:ext cx="4213188" cy="15627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dirty="0"/>
              <a:t>Which libraries/functions </a:t>
            </a:r>
          </a:p>
        </p:txBody>
      </p:sp>
    </p:spTree>
    <p:extLst>
      <p:ext uri="{BB962C8B-B14F-4D97-AF65-F5344CB8AC3E}">
        <p14:creationId xmlns:p14="http://schemas.microsoft.com/office/powerpoint/2010/main" val="327057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is struggling!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474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68F81BB-2A3D-A0B9-44F2-2183C439A7D2}"/>
              </a:ext>
            </a:extLst>
          </p:cNvPr>
          <p:cNvSpPr/>
          <p:nvPr/>
        </p:nvSpPr>
        <p:spPr>
          <a:xfrm>
            <a:off x="1806525" y="3604608"/>
            <a:ext cx="4213188" cy="15627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dirty="0"/>
              <a:t>Which libraries/functions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96FAF31-37E6-B217-50D5-695C106F05C5}"/>
              </a:ext>
            </a:extLst>
          </p:cNvPr>
          <p:cNvSpPr/>
          <p:nvPr/>
        </p:nvSpPr>
        <p:spPr>
          <a:xfrm>
            <a:off x="2064953" y="5366676"/>
            <a:ext cx="4618123" cy="14913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Correct Code</a:t>
            </a:r>
          </a:p>
          <a:p>
            <a:pPr algn="ctr"/>
            <a:r>
              <a:rPr lang="en-US" dirty="0"/>
              <a:t>Avoid bugs and verify correct results</a:t>
            </a:r>
          </a:p>
        </p:txBody>
      </p:sp>
    </p:spTree>
    <p:extLst>
      <p:ext uri="{BB962C8B-B14F-4D97-AF65-F5344CB8AC3E}">
        <p14:creationId xmlns:p14="http://schemas.microsoft.com/office/powerpoint/2010/main" val="279436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2AA2CF-F6FF-DC45-849E-DC40B69DA4B4}"/>
              </a:ext>
            </a:extLst>
          </p:cNvPr>
          <p:cNvSpPr txBox="1"/>
          <p:nvPr/>
        </p:nvSpPr>
        <p:spPr>
          <a:xfrm>
            <a:off x="1127249" y="2872294"/>
            <a:ext cx="1024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We decouple the algorithm and the code!</a:t>
            </a:r>
          </a:p>
        </p:txBody>
      </p:sp>
    </p:spTree>
    <p:extLst>
      <p:ext uri="{BB962C8B-B14F-4D97-AF65-F5344CB8AC3E}">
        <p14:creationId xmlns:p14="http://schemas.microsoft.com/office/powerpoint/2010/main" val="377235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is most important</a:t>
            </a:r>
            <a:br>
              <a:rPr lang="en-US" dirty="0"/>
            </a:br>
            <a:r>
              <a:rPr lang="en-US" sz="2800" dirty="0"/>
              <a:t>Let’s make sure Doug is proficient here first!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55705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68F81BB-2A3D-A0B9-44F2-2183C439A7D2}"/>
              </a:ext>
            </a:extLst>
          </p:cNvPr>
          <p:cNvSpPr/>
          <p:nvPr/>
        </p:nvSpPr>
        <p:spPr>
          <a:xfrm>
            <a:off x="1806525" y="3604608"/>
            <a:ext cx="4213188" cy="15627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dirty="0"/>
              <a:t>Which libraries/functions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96FAF31-37E6-B217-50D5-695C106F05C5}"/>
              </a:ext>
            </a:extLst>
          </p:cNvPr>
          <p:cNvSpPr/>
          <p:nvPr/>
        </p:nvSpPr>
        <p:spPr>
          <a:xfrm>
            <a:off x="2064953" y="5366676"/>
            <a:ext cx="4618123" cy="14913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Correct Code</a:t>
            </a:r>
          </a:p>
          <a:p>
            <a:pPr algn="ctr"/>
            <a:r>
              <a:rPr lang="en-US" dirty="0"/>
              <a:t>Avoid bugs and verify correct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09A19-DEDC-D99F-F039-CABC515AE66D}"/>
              </a:ext>
            </a:extLst>
          </p:cNvPr>
          <p:cNvSpPr txBox="1"/>
          <p:nvPr/>
        </p:nvSpPr>
        <p:spPr>
          <a:xfrm>
            <a:off x="386486" y="2097908"/>
            <a:ext cx="1274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Start here!</a:t>
            </a:r>
          </a:p>
        </p:txBody>
      </p:sp>
    </p:spTree>
    <p:extLst>
      <p:ext uri="{BB962C8B-B14F-4D97-AF65-F5344CB8AC3E}">
        <p14:creationId xmlns:p14="http://schemas.microsoft.com/office/powerpoint/2010/main" val="346566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9CE3185-11D2-364E-A7FC-A11B13DE1B78}"/>
              </a:ext>
            </a:extLst>
          </p:cNvPr>
          <p:cNvSpPr/>
          <p:nvPr/>
        </p:nvSpPr>
        <p:spPr>
          <a:xfrm>
            <a:off x="7472363" y="101523"/>
            <a:ext cx="4616388" cy="2208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FEFF7-D518-B34D-88AE-BF83FDC6D2CF}"/>
              </a:ext>
            </a:extLst>
          </p:cNvPr>
          <p:cNvSpPr txBox="1"/>
          <p:nvPr/>
        </p:nvSpPr>
        <p:spPr>
          <a:xfrm>
            <a:off x="9023635" y="81220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????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DC702A1-D0A6-E446-AD12-6004C0D9156A}"/>
              </a:ext>
            </a:extLst>
          </p:cNvPr>
          <p:cNvSpPr/>
          <p:nvPr/>
        </p:nvSpPr>
        <p:spPr>
          <a:xfrm>
            <a:off x="8875211" y="1181540"/>
            <a:ext cx="917977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6B41DD-DD24-464A-81C5-3DFDBE66500A}"/>
              </a:ext>
            </a:extLst>
          </p:cNvPr>
          <p:cNvGraphicFramePr>
            <a:graphicFrameLocks noGrp="1"/>
          </p:cNvGraphicFramePr>
          <p:nvPr/>
        </p:nvGraphicFramePr>
        <p:xfrm>
          <a:off x="7587077" y="527934"/>
          <a:ext cx="494978" cy="14114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2065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521461-17E2-7745-BF0A-28AAC735CA51}"/>
              </a:ext>
            </a:extLst>
          </p:cNvPr>
          <p:cNvGraphicFramePr>
            <a:graphicFrameLocks noGrp="1"/>
          </p:cNvGraphicFramePr>
          <p:nvPr/>
        </p:nvGraphicFramePr>
        <p:xfrm>
          <a:off x="9941612" y="954345"/>
          <a:ext cx="2039823" cy="8528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65023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Sum(X)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Sum(Y)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A7DEBB-F405-864F-B795-59B6E1B199AE}"/>
              </a:ext>
            </a:extLst>
          </p:cNvPr>
          <p:cNvSpPr txBox="1"/>
          <p:nvPr/>
        </p:nvSpPr>
        <p:spPr>
          <a:xfrm>
            <a:off x="9032355" y="101523"/>
            <a:ext cx="5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7E9884-981E-5D43-9DFE-8AF664991D57}"/>
              </a:ext>
            </a:extLst>
          </p:cNvPr>
          <p:cNvGraphicFramePr>
            <a:graphicFrameLocks noGrp="1"/>
          </p:cNvGraphicFramePr>
          <p:nvPr/>
        </p:nvGraphicFramePr>
        <p:xfrm>
          <a:off x="8270802" y="527934"/>
          <a:ext cx="488789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14469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816209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6BB71E8-F858-E344-9386-DD635DA0AC93}"/>
              </a:ext>
            </a:extLst>
          </p:cNvPr>
          <p:cNvSpPr txBox="1"/>
          <p:nvPr/>
        </p:nvSpPr>
        <p:spPr>
          <a:xfrm>
            <a:off x="8301574" y="1586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157F9-9CF2-0B4B-8828-0980C0636119}"/>
              </a:ext>
            </a:extLst>
          </p:cNvPr>
          <p:cNvSpPr txBox="1"/>
          <p:nvPr/>
        </p:nvSpPr>
        <p:spPr>
          <a:xfrm>
            <a:off x="7626817" y="1586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108EE1B-9DB5-7449-93A2-38F186C6BDFE}"/>
              </a:ext>
            </a:extLst>
          </p:cNvPr>
          <p:cNvGraphicFramePr>
            <a:graphicFrameLocks noGrp="1"/>
          </p:cNvGraphicFramePr>
          <p:nvPr/>
        </p:nvGraphicFramePr>
        <p:xfrm>
          <a:off x="114715" y="2823382"/>
          <a:ext cx="548640" cy="14114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958F6C6-664C-3E49-AEA4-F9755B6CC9EB}"/>
              </a:ext>
            </a:extLst>
          </p:cNvPr>
          <p:cNvSpPr txBox="1"/>
          <p:nvPr/>
        </p:nvSpPr>
        <p:spPr>
          <a:xfrm>
            <a:off x="154455" y="24540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4C00D40-FA5C-F542-A424-05DB4B57274F}"/>
              </a:ext>
            </a:extLst>
          </p:cNvPr>
          <p:cNvGraphicFramePr>
            <a:graphicFrameLocks noGrp="1"/>
          </p:cNvGraphicFramePr>
          <p:nvPr/>
        </p:nvGraphicFramePr>
        <p:xfrm>
          <a:off x="114715" y="4604130"/>
          <a:ext cx="548640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816209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DC986E1-D79A-F24C-99FF-D48B120468A5}"/>
              </a:ext>
            </a:extLst>
          </p:cNvPr>
          <p:cNvSpPr txBox="1"/>
          <p:nvPr/>
        </p:nvSpPr>
        <p:spPr>
          <a:xfrm>
            <a:off x="145487" y="42347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4C581-15F0-DC4A-978E-5B54D92C49D9}"/>
              </a:ext>
            </a:extLst>
          </p:cNvPr>
          <p:cNvSpPr txBox="1"/>
          <p:nvPr/>
        </p:nvSpPr>
        <p:spPr>
          <a:xfrm>
            <a:off x="660740" y="2946552"/>
            <a:ext cx="1320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GROUPBY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G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B60F862-093C-A84C-9969-EC8F1D03DB97}"/>
              </a:ext>
            </a:extLst>
          </p:cNvPr>
          <p:cNvSpPr/>
          <p:nvPr/>
        </p:nvSpPr>
        <p:spPr>
          <a:xfrm>
            <a:off x="702677" y="3553262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CE0CA18-634C-4D46-A41E-18082A6A0EB1}"/>
              </a:ext>
            </a:extLst>
          </p:cNvPr>
          <p:cNvSpPr/>
          <p:nvPr/>
        </p:nvSpPr>
        <p:spPr>
          <a:xfrm>
            <a:off x="702677" y="5250377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14E8EA2-7EF1-8A49-976E-663E8A1A0B24}"/>
              </a:ext>
            </a:extLst>
          </p:cNvPr>
          <p:cNvGraphicFramePr>
            <a:graphicFrameLocks noGrp="1"/>
          </p:cNvGraphicFramePr>
          <p:nvPr/>
        </p:nvGraphicFramePr>
        <p:xfrm>
          <a:off x="2028058" y="2823382"/>
          <a:ext cx="548640" cy="14114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B8C03B3-3733-3843-8058-C32497C30C3A}"/>
              </a:ext>
            </a:extLst>
          </p:cNvPr>
          <p:cNvSpPr txBox="1"/>
          <p:nvPr/>
        </p:nvSpPr>
        <p:spPr>
          <a:xfrm>
            <a:off x="2067798" y="24540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1C2EB86-E104-6646-8F31-1EA7BF89F5C8}"/>
              </a:ext>
            </a:extLst>
          </p:cNvPr>
          <p:cNvGraphicFramePr>
            <a:graphicFrameLocks noGrp="1"/>
          </p:cNvGraphicFramePr>
          <p:nvPr/>
        </p:nvGraphicFramePr>
        <p:xfrm>
          <a:off x="2028058" y="4604130"/>
          <a:ext cx="548640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16209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0F45212-A5CF-194C-B55E-296EA6A76D55}"/>
              </a:ext>
            </a:extLst>
          </p:cNvPr>
          <p:cNvSpPr txBox="1"/>
          <p:nvPr/>
        </p:nvSpPr>
        <p:spPr>
          <a:xfrm>
            <a:off x="2058830" y="42347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FEE3D9-87C3-0E43-AE56-7CF06FD8D85D}"/>
              </a:ext>
            </a:extLst>
          </p:cNvPr>
          <p:cNvSpPr txBox="1"/>
          <p:nvPr/>
        </p:nvSpPr>
        <p:spPr>
          <a:xfrm>
            <a:off x="2639967" y="2975465"/>
            <a:ext cx="1472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AGGREGATE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SUM(X)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9E0CFBC-88E1-684D-B501-A4910FC7ACDB}"/>
              </a:ext>
            </a:extLst>
          </p:cNvPr>
          <p:cNvSpPr/>
          <p:nvPr/>
        </p:nvSpPr>
        <p:spPr>
          <a:xfrm>
            <a:off x="2726500" y="3553262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56FACA-23C0-CB49-B7EB-6E023DFE5E7A}"/>
              </a:ext>
            </a:extLst>
          </p:cNvPr>
          <p:cNvSpPr/>
          <p:nvPr/>
        </p:nvSpPr>
        <p:spPr>
          <a:xfrm>
            <a:off x="2726500" y="5250377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DEEA14A-0BAA-C343-A1B7-D3A3E81DAE55}"/>
              </a:ext>
            </a:extLst>
          </p:cNvPr>
          <p:cNvGraphicFramePr>
            <a:graphicFrameLocks noGrp="1"/>
          </p:cNvGraphicFramePr>
          <p:nvPr/>
        </p:nvGraphicFramePr>
        <p:xfrm>
          <a:off x="4121411" y="3273369"/>
          <a:ext cx="548640" cy="8428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5181C9E-048A-5743-8EED-9E922A8833BA}"/>
              </a:ext>
            </a:extLst>
          </p:cNvPr>
          <p:cNvGraphicFramePr>
            <a:graphicFrameLocks noGrp="1"/>
          </p:cNvGraphicFramePr>
          <p:nvPr/>
        </p:nvGraphicFramePr>
        <p:xfrm>
          <a:off x="4116805" y="4970484"/>
          <a:ext cx="548640" cy="8428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B32FF2B-CD0C-F641-8D7D-05493E13F524}"/>
              </a:ext>
            </a:extLst>
          </p:cNvPr>
          <p:cNvSpPr txBox="1"/>
          <p:nvPr/>
        </p:nvSpPr>
        <p:spPr>
          <a:xfrm>
            <a:off x="4144997" y="29465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0BD907-1A32-014C-A9FE-43924FE855A2}"/>
              </a:ext>
            </a:extLst>
          </p:cNvPr>
          <p:cNvSpPr txBox="1"/>
          <p:nvPr/>
        </p:nvSpPr>
        <p:spPr>
          <a:xfrm>
            <a:off x="4144997" y="46536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6AB5B-B1C2-EF42-9CC3-B0EA7667FED3}"/>
              </a:ext>
            </a:extLst>
          </p:cNvPr>
          <p:cNvSpPr txBox="1"/>
          <p:nvPr/>
        </p:nvSpPr>
        <p:spPr>
          <a:xfrm>
            <a:off x="4931130" y="3694803"/>
            <a:ext cx="1458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JOIN BY</a:t>
            </a:r>
          </a:p>
          <a:p>
            <a:r>
              <a:rPr lang="en-US" b="1" dirty="0">
                <a:solidFill>
                  <a:srgbClr val="0070C0"/>
                </a:solidFill>
              </a:rPr>
              <a:t>T1.G == T2.G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34DA4AD2-4F69-AB4A-BD05-86FE287F3D51}"/>
              </a:ext>
            </a:extLst>
          </p:cNvPr>
          <p:cNvSpPr/>
          <p:nvPr/>
        </p:nvSpPr>
        <p:spPr>
          <a:xfrm>
            <a:off x="5042491" y="4374643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D3B38BC-C403-F34F-812E-6102A74009DA}"/>
              </a:ext>
            </a:extLst>
          </p:cNvPr>
          <p:cNvGraphicFramePr>
            <a:graphicFrameLocks noGrp="1"/>
          </p:cNvGraphicFramePr>
          <p:nvPr/>
        </p:nvGraphicFramePr>
        <p:xfrm>
          <a:off x="6491848" y="4095295"/>
          <a:ext cx="1828800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5203945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78160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736731D9-3311-914A-81B3-070287C4409E}"/>
              </a:ext>
            </a:extLst>
          </p:cNvPr>
          <p:cNvSpPr txBox="1"/>
          <p:nvPr/>
        </p:nvSpPr>
        <p:spPr>
          <a:xfrm>
            <a:off x="8811509" y="3772129"/>
            <a:ext cx="98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</a:rPr>
              <a:t>G1, X, Y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47A8557F-65DA-DD4F-9EDF-643F5FD40D6C}"/>
              </a:ext>
            </a:extLst>
          </p:cNvPr>
          <p:cNvSpPr/>
          <p:nvPr/>
        </p:nvSpPr>
        <p:spPr>
          <a:xfrm>
            <a:off x="8623347" y="4439854"/>
            <a:ext cx="1424662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7E36F59-A8F4-A845-9B83-1E5FD6FF2734}"/>
              </a:ext>
            </a:extLst>
          </p:cNvPr>
          <p:cNvGraphicFramePr>
            <a:graphicFrameLocks noGrp="1"/>
          </p:cNvGraphicFramePr>
          <p:nvPr/>
        </p:nvGraphicFramePr>
        <p:xfrm>
          <a:off x="10252001" y="4095295"/>
          <a:ext cx="1371600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78160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322"/>
            <a:ext cx="10515600" cy="1325563"/>
          </a:xfrm>
        </p:spPr>
        <p:txBody>
          <a:bodyPr/>
          <a:lstStyle/>
          <a:p>
            <a:r>
              <a:rPr lang="en-US" dirty="0"/>
              <a:t>Goal.  Algorithms before code</a:t>
            </a:r>
            <a:br>
              <a:rPr lang="en-US" dirty="0"/>
            </a:br>
            <a:r>
              <a:rPr lang="en-US" sz="3200" dirty="0"/>
              <a:t>Step 1-  Sketch the solution using data verbs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6905B-DFC9-D71A-46AC-20E1F124E935}"/>
              </a:ext>
            </a:extLst>
          </p:cNvPr>
          <p:cNvSpPr txBox="1"/>
          <p:nvPr/>
        </p:nvSpPr>
        <p:spPr>
          <a:xfrm>
            <a:off x="660740" y="4666422"/>
            <a:ext cx="1320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GROUPBY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B42605-EFF0-BB7B-1BB4-DCE17821065B}"/>
              </a:ext>
            </a:extLst>
          </p:cNvPr>
          <p:cNvSpPr txBox="1"/>
          <p:nvPr/>
        </p:nvSpPr>
        <p:spPr>
          <a:xfrm>
            <a:off x="2689366" y="4653612"/>
            <a:ext cx="1472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AGGREGATE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SUM(X)</a:t>
            </a:r>
          </a:p>
        </p:txBody>
      </p:sp>
    </p:spTree>
    <p:extLst>
      <p:ext uri="{BB962C8B-B14F-4D97-AF65-F5344CB8AC3E}">
        <p14:creationId xmlns:p14="http://schemas.microsoft.com/office/powerpoint/2010/main" val="781608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0D13A-E9E7-6EFD-A656-CB1AB1E3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step can be </a:t>
            </a:r>
            <a:r>
              <a:rPr lang="en-US" i="1" dirty="0"/>
              <a:t>very</a:t>
            </a:r>
            <a:r>
              <a:rPr lang="en-US" dirty="0"/>
              <a:t> low tech …</a:t>
            </a:r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F0E78A9-DF79-F49E-518A-36AB8250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6" y="1690688"/>
            <a:ext cx="11157380" cy="38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C67EC1E-5FB2-1F43-70CE-056372D9E32D}"/>
              </a:ext>
            </a:extLst>
          </p:cNvPr>
          <p:cNvGrpSpPr/>
          <p:nvPr/>
        </p:nvGrpSpPr>
        <p:grpSpPr>
          <a:xfrm>
            <a:off x="1277455" y="1409743"/>
            <a:ext cx="9637090" cy="5426935"/>
            <a:chOff x="1566863" y="1347788"/>
            <a:chExt cx="9637090" cy="54269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FA3FC3-5FC4-AC49-B319-9649A0588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683"/>
            <a:stretch/>
          </p:blipFill>
          <p:spPr>
            <a:xfrm>
              <a:off x="1566863" y="1347788"/>
              <a:ext cx="8574882" cy="3715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B31C75-81D1-1703-B4C5-2040A2AAD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523"/>
            <a:stretch/>
          </p:blipFill>
          <p:spPr>
            <a:xfrm>
              <a:off x="1566863" y="1719308"/>
              <a:ext cx="9637090" cy="5055415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53E4B3DA-29D5-2A7E-9B9B-46B89DB14A7A}"/>
              </a:ext>
            </a:extLst>
          </p:cNvPr>
          <p:cNvSpPr txBox="1">
            <a:spLocks/>
          </p:cNvSpPr>
          <p:nvPr/>
        </p:nvSpPr>
        <p:spPr>
          <a:xfrm>
            <a:off x="0" y="21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Goal.  Algorithms before code</a:t>
            </a:r>
            <a:br>
              <a:rPr lang="en-US" dirty="0"/>
            </a:br>
            <a:r>
              <a:rPr lang="en-US" sz="3200" dirty="0"/>
              <a:t>Step 2 – Implement in a low-code environment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16AC198F-2B25-7793-2415-205E59A06D91}"/>
              </a:ext>
            </a:extLst>
          </p:cNvPr>
          <p:cNvSpPr/>
          <p:nvPr/>
        </p:nvSpPr>
        <p:spPr>
          <a:xfrm rot="1554973">
            <a:off x="6191197" y="4063627"/>
            <a:ext cx="3309521" cy="1761925"/>
          </a:xfrm>
          <a:prstGeom prst="leftArrow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All drag and drop in Tableau Prep</a:t>
            </a:r>
          </a:p>
        </p:txBody>
      </p:sp>
    </p:spTree>
    <p:extLst>
      <p:ext uri="{BB962C8B-B14F-4D97-AF65-F5344CB8AC3E}">
        <p14:creationId xmlns:p14="http://schemas.microsoft.com/office/powerpoint/2010/main" val="253851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D76F-906A-CC75-A2CF-4C58F06D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low code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F3EB-EA1C-550A-B138-D061527759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tasks </a:t>
            </a:r>
            <a:r>
              <a:rPr lang="en-US" dirty="0">
                <a:sym typeface="Wingdings" pitchFamily="2" charset="2"/>
              </a:rPr>
              <a:t> Menus</a:t>
            </a:r>
          </a:p>
          <a:p>
            <a:r>
              <a:rPr lang="en-US" dirty="0">
                <a:sym typeface="Wingdings" pitchFamily="2" charset="2"/>
              </a:rPr>
              <a:t>Some access to formulae when needed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29963-0B51-F236-7EE9-F3A1976E25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</a:t>
            </a:r>
          </a:p>
          <a:p>
            <a:r>
              <a:rPr lang="en-US" dirty="0"/>
              <a:t>Excel</a:t>
            </a:r>
          </a:p>
          <a:p>
            <a:pPr lvl="1"/>
            <a:r>
              <a:rPr lang="en-US" dirty="0"/>
              <a:t>And maybe PowerBI?</a:t>
            </a:r>
          </a:p>
          <a:p>
            <a:r>
              <a:rPr lang="en-US" dirty="0"/>
              <a:t>Tableau Prep</a:t>
            </a:r>
          </a:p>
          <a:p>
            <a:r>
              <a:rPr lang="en-US" dirty="0"/>
              <a:t>Alteryx</a:t>
            </a:r>
          </a:p>
          <a:p>
            <a:r>
              <a:rPr lang="en-US" dirty="0"/>
              <a:t>Open Refine</a:t>
            </a:r>
          </a:p>
        </p:txBody>
      </p:sp>
    </p:spTree>
    <p:extLst>
      <p:ext uri="{BB962C8B-B14F-4D97-AF65-F5344CB8AC3E}">
        <p14:creationId xmlns:p14="http://schemas.microsoft.com/office/powerpoint/2010/main" val="17579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E46F8-300F-50F2-F943-CD48BA54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  <a:br>
              <a:rPr lang="en-US" dirty="0"/>
            </a:br>
            <a:r>
              <a:rPr lang="en-US" sz="3200" dirty="0"/>
              <a:t>Summarize a health 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7E171-FB1E-4CE2-E430-D799784D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1898333"/>
            <a:ext cx="5159829" cy="2350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E06CB-E4FB-0184-820D-4C60C4B5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4" y="5302489"/>
            <a:ext cx="5344886" cy="1031469"/>
          </a:xfrm>
          <a:prstGeom prst="rect">
            <a:avLst/>
          </a:prstGeom>
        </p:spPr>
      </p:pic>
      <p:sp>
        <p:nvSpPr>
          <p:cNvPr id="7" name="Plus 6">
            <a:extLst>
              <a:ext uri="{FF2B5EF4-FFF2-40B4-BE49-F238E27FC236}">
                <a16:creationId xmlns:a16="http://schemas.microsoft.com/office/drawing/2014/main" id="{8EFA2FC4-B391-B752-B1BB-963F5DD09EB2}"/>
              </a:ext>
            </a:extLst>
          </p:cNvPr>
          <p:cNvSpPr/>
          <p:nvPr/>
        </p:nvSpPr>
        <p:spPr>
          <a:xfrm>
            <a:off x="2677885" y="4354286"/>
            <a:ext cx="653143" cy="653143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A203049-DC51-4015-DE4A-290ED91B8D34}"/>
              </a:ext>
            </a:extLst>
          </p:cNvPr>
          <p:cNvSpPr/>
          <p:nvPr/>
        </p:nvSpPr>
        <p:spPr>
          <a:xfrm>
            <a:off x="6096000" y="4248621"/>
            <a:ext cx="1306286" cy="67172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../../../../Desktop/Screen%20Shot%202018-03-22%20at%201.46.34%20">
            <a:extLst>
              <a:ext uri="{FF2B5EF4-FFF2-40B4-BE49-F238E27FC236}">
                <a16:creationId xmlns:a16="http://schemas.microsoft.com/office/drawing/2014/main" id="{55C6BC16-FF70-F4F1-F602-61721864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97"/>
          <a:stretch/>
        </p:blipFill>
        <p:spPr bwMode="auto">
          <a:xfrm>
            <a:off x="7630885" y="3960339"/>
            <a:ext cx="4303567" cy="1248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3184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2C91-DAE4-E2A6-F294-9CC26348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code solution in Tableau Prep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A3127-0EA2-6506-28B3-8409871DD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77" y="1945521"/>
            <a:ext cx="11567155" cy="3417301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1021811-E676-6EE5-D62B-27B4EEF9B49F}"/>
              </a:ext>
            </a:extLst>
          </p:cNvPr>
          <p:cNvSpPr/>
          <p:nvPr/>
        </p:nvSpPr>
        <p:spPr>
          <a:xfrm>
            <a:off x="7135318" y="2068642"/>
            <a:ext cx="3672590" cy="612648"/>
          </a:xfrm>
          <a:prstGeom prst="wedgeRoundRectCallout">
            <a:avLst>
              <a:gd name="adj1" fmla="val -63282"/>
              <a:gd name="adj2" fmla="val 3803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Bifurcate + filter replaces an IF</a:t>
            </a:r>
          </a:p>
        </p:txBody>
      </p:sp>
    </p:spTree>
    <p:extLst>
      <p:ext uri="{BB962C8B-B14F-4D97-AF65-F5344CB8AC3E}">
        <p14:creationId xmlns:p14="http://schemas.microsoft.com/office/powerpoint/2010/main" val="57015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0FF5-324D-408D-7962-AC01CF53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information at </a:t>
            </a:r>
            <a:r>
              <a:rPr lang="en-US" dirty="0">
                <a:hlinkClick r:id="rId2"/>
              </a:rPr>
              <a:t>https://tinyurl.com/yckaex7t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0624-0007-C13D-845D-18547387B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</a:t>
            </a:r>
          </a:p>
          <a:p>
            <a:r>
              <a:rPr lang="en-US" dirty="0"/>
              <a:t>Additional slides for talks on</a:t>
            </a:r>
          </a:p>
          <a:p>
            <a:pPr lvl="1"/>
            <a:r>
              <a:rPr lang="en-US" dirty="0"/>
              <a:t>Clean Code</a:t>
            </a:r>
          </a:p>
          <a:p>
            <a:pPr lvl="1"/>
            <a:r>
              <a:rPr lang="en-US" dirty="0"/>
              <a:t>Refactoring Code &amp; Unit Tests</a:t>
            </a:r>
          </a:p>
          <a:p>
            <a:pPr lvl="1"/>
            <a:r>
              <a:rPr lang="en-US" dirty="0"/>
              <a:t>Teaching with Data Verbs</a:t>
            </a:r>
          </a:p>
        </p:txBody>
      </p:sp>
    </p:spTree>
    <p:extLst>
      <p:ext uri="{BB962C8B-B14F-4D97-AF65-F5344CB8AC3E}">
        <p14:creationId xmlns:p14="http://schemas.microsoft.com/office/powerpoint/2010/main" val="35766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2CE-3054-54AE-EA4C-836CC2AD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code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EBE71-29B2-391A-BA06-F137E587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383"/>
            <a:ext cx="12116075" cy="33460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A5DA80-7A41-1F5E-601B-CA7C5AD6ACF1}"/>
              </a:ext>
            </a:extLst>
          </p:cNvPr>
          <p:cNvGrpSpPr/>
          <p:nvPr/>
        </p:nvGrpSpPr>
        <p:grpSpPr>
          <a:xfrm>
            <a:off x="3944425" y="4671565"/>
            <a:ext cx="3985372" cy="1933734"/>
            <a:chOff x="5578353" y="4641585"/>
            <a:chExt cx="3985372" cy="1933734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B15C4489-27F1-33C9-54C2-3CFC893541EF}"/>
                </a:ext>
              </a:extLst>
            </p:cNvPr>
            <p:cNvSpPr/>
            <p:nvPr/>
          </p:nvSpPr>
          <p:spPr>
            <a:xfrm>
              <a:off x="5578353" y="4641585"/>
              <a:ext cx="3985372" cy="1933734"/>
            </a:xfrm>
            <a:prstGeom prst="wedgeRoundRectCallout">
              <a:avLst>
                <a:gd name="adj1" fmla="val -6863"/>
                <a:gd name="adj2" fmla="val -79022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A0ACFA-55DC-8E75-B391-1921D80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7411" y="5033204"/>
              <a:ext cx="3627255" cy="1150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263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44F1-A7E9-2FEC-E435-AFD97100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DSCI 210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55EAD-EFBD-2889-FB77-6B94A96949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 to 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 to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and CART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String Verbs and Window Functions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05062-E554-5122-1AC7-D24D65F0A8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dirty="0"/>
              <a:t>Managing data with R/tidyverse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Reshaping tables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Table joins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Intro to Arules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A72FB-477C-510C-0551-609CE41D603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5800" y="1681163"/>
            <a:ext cx="5157788" cy="4630737"/>
          </a:xfrm>
          <a:solidFill>
            <a:srgbClr val="00B0F0">
              <a:alpha val="14510"/>
            </a:srgb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Low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9BFD97-2C79-868D-B01F-76375FD33C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95988" y="1681162"/>
            <a:ext cx="5183187" cy="4630737"/>
          </a:xfrm>
          <a:solidFill>
            <a:srgbClr val="E97132">
              <a:alpha val="15294"/>
            </a:srgb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Scripting + Low Code</a:t>
            </a:r>
          </a:p>
        </p:txBody>
      </p:sp>
    </p:spTree>
    <p:extLst>
      <p:ext uri="{BB962C8B-B14F-4D97-AF65-F5344CB8AC3E}">
        <p14:creationId xmlns:p14="http://schemas.microsoft.com/office/powerpoint/2010/main" val="1500891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FF07C74-BFEE-A8C6-8D5E-1AB27434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50" y="1797297"/>
            <a:ext cx="9738073" cy="50393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3E4B3DA-29D5-2A7E-9B9B-46B89DB14A7A}"/>
              </a:ext>
            </a:extLst>
          </p:cNvPr>
          <p:cNvSpPr txBox="1">
            <a:spLocks/>
          </p:cNvSpPr>
          <p:nvPr/>
        </p:nvSpPr>
        <p:spPr>
          <a:xfrm>
            <a:off x="0" y="21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Goal.  Implement the algorithm</a:t>
            </a:r>
            <a:br>
              <a:rPr lang="en-US" dirty="0"/>
            </a:br>
            <a:r>
              <a:rPr lang="en-US" sz="3200" dirty="0"/>
              <a:t>Step 1 – Identify the correct tools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288490-279B-BBC1-A78A-3A7C87FD453D}"/>
              </a:ext>
            </a:extLst>
          </p:cNvPr>
          <p:cNvGrpSpPr/>
          <p:nvPr/>
        </p:nvGrpSpPr>
        <p:grpSpPr>
          <a:xfrm>
            <a:off x="633689" y="2828925"/>
            <a:ext cx="1287532" cy="2457450"/>
            <a:chOff x="633689" y="2828925"/>
            <a:chExt cx="1287532" cy="24574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3FD8F22-7E6E-1BFB-EF51-2BB11352CDAD}"/>
                </a:ext>
              </a:extLst>
            </p:cNvPr>
            <p:cNvSpPr txBox="1"/>
            <p:nvPr/>
          </p:nvSpPr>
          <p:spPr>
            <a:xfrm>
              <a:off x="633689" y="3948070"/>
              <a:ext cx="1287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read.csv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B02219-8A39-9C4E-A310-34615AD69047}"/>
                </a:ext>
              </a:extLst>
            </p:cNvPr>
            <p:cNvCxnSpPr/>
            <p:nvPr/>
          </p:nvCxnSpPr>
          <p:spPr>
            <a:xfrm flipV="1">
              <a:off x="1277455" y="2828925"/>
              <a:ext cx="479908" cy="111914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8291A43-DC4B-09C9-8CAE-9FB0FD118D5C}"/>
                </a:ext>
              </a:extLst>
            </p:cNvPr>
            <p:cNvCxnSpPr>
              <a:stCxn id="2" idx="2"/>
            </p:cNvCxnSpPr>
            <p:nvPr/>
          </p:nvCxnSpPr>
          <p:spPr>
            <a:xfrm>
              <a:off x="1277455" y="4317402"/>
              <a:ext cx="465620" cy="96897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4681FC-1B13-516F-323C-93FDCE92C8D2}"/>
              </a:ext>
            </a:extLst>
          </p:cNvPr>
          <p:cNvGrpSpPr/>
          <p:nvPr/>
        </p:nvGrpSpPr>
        <p:grpSpPr>
          <a:xfrm>
            <a:off x="2686327" y="3429000"/>
            <a:ext cx="1701107" cy="1857375"/>
            <a:chOff x="633689" y="3429000"/>
            <a:chExt cx="1701107" cy="18573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3D5F1-8CC7-6C69-5C9C-D559825D5807}"/>
                </a:ext>
              </a:extLst>
            </p:cNvPr>
            <p:cNvSpPr txBox="1"/>
            <p:nvPr/>
          </p:nvSpPr>
          <p:spPr>
            <a:xfrm>
              <a:off x="633689" y="3948070"/>
              <a:ext cx="170110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group_by</a:t>
              </a:r>
            </a:p>
            <a:p>
              <a:r>
                <a: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summarise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5C76E2A-BA3A-1D07-5F51-F57276CD6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242" y="3429000"/>
              <a:ext cx="26023" cy="51907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976517-5CD9-35B3-410E-6422EF48847A}"/>
                </a:ext>
              </a:extLst>
            </p:cNvPr>
            <p:cNvCxnSpPr>
              <a:stCxn id="17" idx="2"/>
            </p:cNvCxnSpPr>
            <p:nvPr/>
          </p:nvCxnSpPr>
          <p:spPr>
            <a:xfrm>
              <a:off x="1484243" y="4594401"/>
              <a:ext cx="258832" cy="69197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7D2888-0EEE-BB0D-6E5C-E986681CA6C3}"/>
              </a:ext>
            </a:extLst>
          </p:cNvPr>
          <p:cNvGrpSpPr/>
          <p:nvPr/>
        </p:nvGrpSpPr>
        <p:grpSpPr>
          <a:xfrm>
            <a:off x="5409581" y="3456848"/>
            <a:ext cx="1563248" cy="888402"/>
            <a:chOff x="633689" y="3429000"/>
            <a:chExt cx="1563248" cy="8884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7EBFBB-BC1C-6564-5CC2-722441DC2D60}"/>
                </a:ext>
              </a:extLst>
            </p:cNvPr>
            <p:cNvSpPr txBox="1"/>
            <p:nvPr/>
          </p:nvSpPr>
          <p:spPr>
            <a:xfrm>
              <a:off x="633689" y="3948070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inner_join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A65CBC-5B3C-7435-8C9D-671267B579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242" y="3429000"/>
              <a:ext cx="26023" cy="51907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DEE607-0F87-AF82-5659-0E38077C8E77}"/>
              </a:ext>
            </a:extLst>
          </p:cNvPr>
          <p:cNvGrpSpPr/>
          <p:nvPr/>
        </p:nvGrpSpPr>
        <p:grpSpPr>
          <a:xfrm>
            <a:off x="7971573" y="3511548"/>
            <a:ext cx="1011815" cy="873043"/>
            <a:chOff x="1032516" y="3526308"/>
            <a:chExt cx="1011815" cy="8730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3633AA-DD09-1A48-F5A9-B837A5208749}"/>
                </a:ext>
              </a:extLst>
            </p:cNvPr>
            <p:cNvSpPr txBox="1"/>
            <p:nvPr/>
          </p:nvSpPr>
          <p:spPr>
            <a:xfrm>
              <a:off x="1032516" y="4030019"/>
              <a:ext cx="10118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3738B35-5183-AB20-CBF0-C2DF48E90C72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1538424" y="3526308"/>
              <a:ext cx="0" cy="5037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927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FF07C74-BFEE-A8C6-8D5E-1AB27434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13" y="1204010"/>
            <a:ext cx="8657312" cy="44800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3E4B3DA-29D5-2A7E-9B9B-46B89DB14A7A}"/>
              </a:ext>
            </a:extLst>
          </p:cNvPr>
          <p:cNvSpPr txBox="1">
            <a:spLocks/>
          </p:cNvSpPr>
          <p:nvPr/>
        </p:nvSpPr>
        <p:spPr>
          <a:xfrm>
            <a:off x="0" y="21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Goal.  Implement the algorithm</a:t>
            </a:r>
            <a:br>
              <a:rPr lang="en-US" dirty="0"/>
            </a:br>
            <a:r>
              <a:rPr lang="en-US" sz="3200" dirty="0"/>
              <a:t>Step 2 – Implement each step while checking the results</a:t>
            </a:r>
          </a:p>
        </p:txBody>
      </p:sp>
    </p:spTree>
    <p:extLst>
      <p:ext uri="{BB962C8B-B14F-4D97-AF65-F5344CB8AC3E}">
        <p14:creationId xmlns:p14="http://schemas.microsoft.com/office/powerpoint/2010/main" val="3883890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C044-D745-FC4B-988C-049A2E17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Goal.  Write correct code</a:t>
            </a:r>
            <a:br>
              <a:rPr lang="en-US" dirty="0"/>
            </a:br>
            <a:r>
              <a:rPr lang="en-US" sz="3200" dirty="0"/>
              <a:t>Three types of errors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0B733-0881-AE41-3FEC-06176DC18299}"/>
              </a:ext>
            </a:extLst>
          </p:cNvPr>
          <p:cNvGrpSpPr/>
          <p:nvPr/>
        </p:nvGrpSpPr>
        <p:grpSpPr>
          <a:xfrm>
            <a:off x="259671" y="2610491"/>
            <a:ext cx="3597955" cy="1928883"/>
            <a:chOff x="259671" y="2610491"/>
            <a:chExt cx="3597955" cy="19288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C9B615-F45A-D431-6F77-06882E3A7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671" y="3429000"/>
              <a:ext cx="3597955" cy="111037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6DFC1-34FF-B719-A469-49177D3AC317}"/>
                </a:ext>
              </a:extLst>
            </p:cNvPr>
            <p:cNvSpPr txBox="1"/>
            <p:nvPr/>
          </p:nvSpPr>
          <p:spPr>
            <a:xfrm>
              <a:off x="865949" y="2610491"/>
              <a:ext cx="23853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Name Errors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Using the wrong name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25A38-A29A-2A47-6A73-5C762DE9BB80}"/>
              </a:ext>
            </a:extLst>
          </p:cNvPr>
          <p:cNvGrpSpPr/>
          <p:nvPr/>
        </p:nvGrpSpPr>
        <p:grpSpPr>
          <a:xfrm>
            <a:off x="4297022" y="2610491"/>
            <a:ext cx="3597955" cy="1960582"/>
            <a:chOff x="4297022" y="2610491"/>
            <a:chExt cx="3597955" cy="19605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F7A1DD-5F49-6CA6-E6B6-772BFD3E2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022" y="3450398"/>
              <a:ext cx="3597955" cy="11206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DAECF3-A900-1401-5F31-3192FD6A8888}"/>
                </a:ext>
              </a:extLst>
            </p:cNvPr>
            <p:cNvSpPr txBox="1"/>
            <p:nvPr/>
          </p:nvSpPr>
          <p:spPr>
            <a:xfrm>
              <a:off x="5135479" y="2610491"/>
              <a:ext cx="192103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Syntax Errors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Incorrect syntax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80F8CA-202B-2C2F-24F6-501B05EEB4BE}"/>
              </a:ext>
            </a:extLst>
          </p:cNvPr>
          <p:cNvGrpSpPr/>
          <p:nvPr/>
        </p:nvGrpSpPr>
        <p:grpSpPr>
          <a:xfrm>
            <a:off x="8334373" y="2610491"/>
            <a:ext cx="3789531" cy="1960582"/>
            <a:chOff x="8334373" y="2610491"/>
            <a:chExt cx="3789531" cy="19605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970099-0A82-6D70-7ECD-F6AF9B588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4373" y="3460699"/>
              <a:ext cx="3789531" cy="11103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8AE664-E762-975F-CAAF-F79CC2BF24C2}"/>
                </a:ext>
              </a:extLst>
            </p:cNvPr>
            <p:cNvSpPr txBox="1"/>
            <p:nvPr/>
          </p:nvSpPr>
          <p:spPr>
            <a:xfrm>
              <a:off x="8900443" y="2610491"/>
              <a:ext cx="26573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Sematic Errors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Code runs, wrong results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D834D8-4B1B-CF57-1136-346500A0FA50}"/>
              </a:ext>
            </a:extLst>
          </p:cNvPr>
          <p:cNvSpPr txBox="1"/>
          <p:nvPr/>
        </p:nvSpPr>
        <p:spPr>
          <a:xfrm>
            <a:off x="1227944" y="5246558"/>
            <a:ext cx="9968883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Covered Dr. Chris Malone in his talk on Tuesday @ 2pm.</a:t>
            </a:r>
          </a:p>
        </p:txBody>
      </p:sp>
    </p:spTree>
    <p:extLst>
      <p:ext uri="{BB962C8B-B14F-4D97-AF65-F5344CB8AC3E}">
        <p14:creationId xmlns:p14="http://schemas.microsoft.com/office/powerpoint/2010/main" val="1324901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AD04-F3FA-D40C-B0D8-5F6E0624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B3D4-BB83-0D86-FA50-29FEE7F6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Some first principles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 coding should come much later in the course</a:t>
            </a:r>
          </a:p>
          <a:p>
            <a:r>
              <a:rPr lang="en-US" dirty="0"/>
              <a:t>A few more first principles (as time permits)</a:t>
            </a:r>
          </a:p>
        </p:txBody>
      </p:sp>
    </p:spTree>
    <p:extLst>
      <p:ext uri="{BB962C8B-B14F-4D97-AF65-F5344CB8AC3E}">
        <p14:creationId xmlns:p14="http://schemas.microsoft.com/office/powerpoint/2010/main" val="182797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A94E-7F5B-C840-954E-CF586BD1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Principle #2.5</a:t>
            </a:r>
            <a:br>
              <a:rPr lang="en-US" dirty="0"/>
            </a:br>
            <a:r>
              <a:rPr lang="en-US" sz="3200" dirty="0"/>
              <a:t>Library and file format impact speed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01A01A-BAD4-6FD8-BBD7-67B95C19B466}"/>
              </a:ext>
            </a:extLst>
          </p:cNvPr>
          <p:cNvSpPr/>
          <p:nvPr/>
        </p:nvSpPr>
        <p:spPr>
          <a:xfrm>
            <a:off x="342306" y="2761579"/>
            <a:ext cx="8149590" cy="1992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We spend our time loading data, and clever R/Python code doesn’t make the data load faster without the right library.</a:t>
            </a:r>
          </a:p>
          <a:p>
            <a:pPr algn="r"/>
            <a:r>
              <a:rPr lang="en-US" sz="2400" dirty="0"/>
              <a:t>- Todd Iverson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33448-03F3-C22E-EC32-E19219C97CE2}"/>
              </a:ext>
            </a:extLst>
          </p:cNvPr>
          <p:cNvSpPr txBox="1"/>
          <p:nvPr/>
        </p:nvSpPr>
        <p:spPr>
          <a:xfrm>
            <a:off x="10127610" y="54525"/>
            <a:ext cx="2005677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Investigate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Parquet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Lazy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97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A94E-7F5B-C840-954E-CF586BD1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Principle #3</a:t>
            </a:r>
            <a:br>
              <a:rPr lang="en-US" dirty="0"/>
            </a:br>
            <a:r>
              <a:rPr lang="en-US" sz="3200" dirty="0"/>
              <a:t>Organize your code using small, reusable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FE093-D0ED-0FD0-641C-96879B019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55" r="7761"/>
          <a:stretch/>
        </p:blipFill>
        <p:spPr>
          <a:xfrm>
            <a:off x="125367" y="1690688"/>
            <a:ext cx="6845059" cy="3022251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D786E3C4-C561-3C4F-A422-4F9DABAB34A2}"/>
              </a:ext>
            </a:extLst>
          </p:cNvPr>
          <p:cNvSpPr/>
          <p:nvPr/>
        </p:nvSpPr>
        <p:spPr>
          <a:xfrm>
            <a:off x="562493" y="1913869"/>
            <a:ext cx="1279392" cy="2627596"/>
          </a:xfrm>
          <a:custGeom>
            <a:avLst/>
            <a:gdLst>
              <a:gd name="connsiteX0" fmla="*/ 96050 w 1530861"/>
              <a:gd name="connsiteY0" fmla="*/ 0 h 2823983"/>
              <a:gd name="connsiteX1" fmla="*/ 85293 w 1530861"/>
              <a:gd name="connsiteY1" fmla="*/ 344244 h 2823983"/>
              <a:gd name="connsiteX2" fmla="*/ 547872 w 1530861"/>
              <a:gd name="connsiteY2" fmla="*/ 527124 h 2823983"/>
              <a:gd name="connsiteX3" fmla="*/ 537114 w 1530861"/>
              <a:gd name="connsiteY3" fmla="*/ 849854 h 2823983"/>
              <a:gd name="connsiteX4" fmla="*/ 956662 w 1530861"/>
              <a:gd name="connsiteY4" fmla="*/ 882127 h 2823983"/>
              <a:gd name="connsiteX5" fmla="*/ 956662 w 1530861"/>
              <a:gd name="connsiteY5" fmla="*/ 1097280 h 2823983"/>
              <a:gd name="connsiteX6" fmla="*/ 1376210 w 1530861"/>
              <a:gd name="connsiteY6" fmla="*/ 1118795 h 2823983"/>
              <a:gd name="connsiteX7" fmla="*/ 1386968 w 1530861"/>
              <a:gd name="connsiteY7" fmla="*/ 1290917 h 2823983"/>
              <a:gd name="connsiteX8" fmla="*/ 569387 w 1530861"/>
              <a:gd name="connsiteY8" fmla="*/ 1301675 h 2823983"/>
              <a:gd name="connsiteX9" fmla="*/ 494083 w 1530861"/>
              <a:gd name="connsiteY9" fmla="*/ 1495313 h 2823983"/>
              <a:gd name="connsiteX10" fmla="*/ 978178 w 1530861"/>
              <a:gd name="connsiteY10" fmla="*/ 1559858 h 2823983"/>
              <a:gd name="connsiteX11" fmla="*/ 988935 w 1530861"/>
              <a:gd name="connsiteY11" fmla="*/ 1742738 h 2823983"/>
              <a:gd name="connsiteX12" fmla="*/ 1397726 w 1530861"/>
              <a:gd name="connsiteY12" fmla="*/ 1764254 h 2823983"/>
              <a:gd name="connsiteX13" fmla="*/ 1408483 w 1530861"/>
              <a:gd name="connsiteY13" fmla="*/ 1979407 h 2823983"/>
              <a:gd name="connsiteX14" fmla="*/ 558629 w 1530861"/>
              <a:gd name="connsiteY14" fmla="*/ 1936376 h 2823983"/>
              <a:gd name="connsiteX15" fmla="*/ 526356 w 1530861"/>
              <a:gd name="connsiteY15" fmla="*/ 2173044 h 2823983"/>
              <a:gd name="connsiteX16" fmla="*/ 978178 w 1530861"/>
              <a:gd name="connsiteY16" fmla="*/ 2216075 h 2823983"/>
              <a:gd name="connsiteX17" fmla="*/ 988935 w 1530861"/>
              <a:gd name="connsiteY17" fmla="*/ 2398955 h 2823983"/>
              <a:gd name="connsiteX18" fmla="*/ 1429999 w 1530861"/>
              <a:gd name="connsiteY18" fmla="*/ 2431228 h 2823983"/>
              <a:gd name="connsiteX19" fmla="*/ 1408483 w 1530861"/>
              <a:gd name="connsiteY19" fmla="*/ 2614108 h 2823983"/>
              <a:gd name="connsiteX20" fmla="*/ 117566 w 1530861"/>
              <a:gd name="connsiteY20" fmla="*/ 2657138 h 2823983"/>
              <a:gd name="connsiteX21" fmla="*/ 96050 w 1530861"/>
              <a:gd name="connsiteY21" fmla="*/ 2796988 h 282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0861" h="2823983">
                <a:moveTo>
                  <a:pt x="96050" y="0"/>
                </a:moveTo>
                <a:cubicBezTo>
                  <a:pt x="53019" y="128195"/>
                  <a:pt x="9989" y="256390"/>
                  <a:pt x="85293" y="344244"/>
                </a:cubicBezTo>
                <a:cubicBezTo>
                  <a:pt x="160597" y="432098"/>
                  <a:pt x="472569" y="442856"/>
                  <a:pt x="547872" y="527124"/>
                </a:cubicBezTo>
                <a:cubicBezTo>
                  <a:pt x="623175" y="611392"/>
                  <a:pt x="468982" y="790687"/>
                  <a:pt x="537114" y="849854"/>
                </a:cubicBezTo>
                <a:cubicBezTo>
                  <a:pt x="605246" y="909021"/>
                  <a:pt x="886737" y="840889"/>
                  <a:pt x="956662" y="882127"/>
                </a:cubicBezTo>
                <a:cubicBezTo>
                  <a:pt x="1026587" y="923365"/>
                  <a:pt x="886737" y="1057835"/>
                  <a:pt x="956662" y="1097280"/>
                </a:cubicBezTo>
                <a:cubicBezTo>
                  <a:pt x="1026587" y="1136725"/>
                  <a:pt x="1304492" y="1086522"/>
                  <a:pt x="1376210" y="1118795"/>
                </a:cubicBezTo>
                <a:cubicBezTo>
                  <a:pt x="1447928" y="1151068"/>
                  <a:pt x="1521439" y="1260437"/>
                  <a:pt x="1386968" y="1290917"/>
                </a:cubicBezTo>
                <a:cubicBezTo>
                  <a:pt x="1252498" y="1321397"/>
                  <a:pt x="718201" y="1267609"/>
                  <a:pt x="569387" y="1301675"/>
                </a:cubicBezTo>
                <a:cubicBezTo>
                  <a:pt x="420573" y="1335741"/>
                  <a:pt x="425951" y="1452283"/>
                  <a:pt x="494083" y="1495313"/>
                </a:cubicBezTo>
                <a:cubicBezTo>
                  <a:pt x="562215" y="1538343"/>
                  <a:pt x="895703" y="1518621"/>
                  <a:pt x="978178" y="1559858"/>
                </a:cubicBezTo>
                <a:cubicBezTo>
                  <a:pt x="1060653" y="1601095"/>
                  <a:pt x="919010" y="1708672"/>
                  <a:pt x="988935" y="1742738"/>
                </a:cubicBezTo>
                <a:cubicBezTo>
                  <a:pt x="1058860" y="1776804"/>
                  <a:pt x="1327801" y="1724809"/>
                  <a:pt x="1397726" y="1764254"/>
                </a:cubicBezTo>
                <a:cubicBezTo>
                  <a:pt x="1467651" y="1803699"/>
                  <a:pt x="1548333" y="1950720"/>
                  <a:pt x="1408483" y="1979407"/>
                </a:cubicBezTo>
                <a:cubicBezTo>
                  <a:pt x="1268634" y="2008094"/>
                  <a:pt x="705650" y="1904103"/>
                  <a:pt x="558629" y="1936376"/>
                </a:cubicBezTo>
                <a:cubicBezTo>
                  <a:pt x="411608" y="1968649"/>
                  <a:pt x="456431" y="2126428"/>
                  <a:pt x="526356" y="2173044"/>
                </a:cubicBezTo>
                <a:cubicBezTo>
                  <a:pt x="596281" y="2219660"/>
                  <a:pt x="901082" y="2178423"/>
                  <a:pt x="978178" y="2216075"/>
                </a:cubicBezTo>
                <a:cubicBezTo>
                  <a:pt x="1055275" y="2253727"/>
                  <a:pt x="913632" y="2363096"/>
                  <a:pt x="988935" y="2398955"/>
                </a:cubicBezTo>
                <a:cubicBezTo>
                  <a:pt x="1064238" y="2434814"/>
                  <a:pt x="1360074" y="2395369"/>
                  <a:pt x="1429999" y="2431228"/>
                </a:cubicBezTo>
                <a:cubicBezTo>
                  <a:pt x="1499924" y="2467087"/>
                  <a:pt x="1627222" y="2576456"/>
                  <a:pt x="1408483" y="2614108"/>
                </a:cubicBezTo>
                <a:cubicBezTo>
                  <a:pt x="1189744" y="2651760"/>
                  <a:pt x="336305" y="2626658"/>
                  <a:pt x="117566" y="2657138"/>
                </a:cubicBezTo>
                <a:cubicBezTo>
                  <a:pt x="-101173" y="2687618"/>
                  <a:pt x="42262" y="2897392"/>
                  <a:pt x="96050" y="279698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C8F89-66CF-40CE-2B77-66835DA8F1DE}"/>
              </a:ext>
            </a:extLst>
          </p:cNvPr>
          <p:cNvSpPr txBox="1"/>
          <p:nvPr/>
        </p:nvSpPr>
        <p:spPr>
          <a:xfrm>
            <a:off x="1895732" y="4816806"/>
            <a:ext cx="388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Nesting </a:t>
            </a:r>
          </a:p>
          <a:p>
            <a:r>
              <a:rPr lang="en-US" b="1" dirty="0">
                <a:solidFill>
                  <a:schemeClr val="accent2"/>
                </a:solidFill>
                <a:sym typeface="Wingdings" pitchFamily="2" charset="2"/>
              </a:rPr>
              <a:t> Function is doing too much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83FA4A-73C0-C701-C8D4-77A56920E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869"/>
          <a:stretch/>
        </p:blipFill>
        <p:spPr>
          <a:xfrm>
            <a:off x="7225260" y="3569919"/>
            <a:ext cx="4841374" cy="3311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34E71E-3A62-EB5F-D503-DF156696A187}"/>
              </a:ext>
            </a:extLst>
          </p:cNvPr>
          <p:cNvSpPr txBox="1"/>
          <p:nvPr/>
        </p:nvSpPr>
        <p:spPr>
          <a:xfrm>
            <a:off x="7749170" y="3103415"/>
            <a:ext cx="388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Refactored into small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6817E-A99F-F96B-6972-16AD21BD98CA}"/>
              </a:ext>
            </a:extLst>
          </p:cNvPr>
          <p:cNvSpPr txBox="1"/>
          <p:nvPr/>
        </p:nvSpPr>
        <p:spPr>
          <a:xfrm>
            <a:off x="9348123" y="2884223"/>
            <a:ext cx="2005677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Investigate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Parquet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Lazy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CB72-C113-1A15-FDC7-C00960C21934}"/>
              </a:ext>
            </a:extLst>
          </p:cNvPr>
          <p:cNvSpPr txBox="1"/>
          <p:nvPr/>
        </p:nvSpPr>
        <p:spPr>
          <a:xfrm>
            <a:off x="9831341" y="87054"/>
            <a:ext cx="223529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Investigate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driven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Refactoring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test</a:t>
            </a:r>
          </a:p>
        </p:txBody>
      </p:sp>
    </p:spTree>
    <p:extLst>
      <p:ext uri="{BB962C8B-B14F-4D97-AF65-F5344CB8AC3E}">
        <p14:creationId xmlns:p14="http://schemas.microsoft.com/office/powerpoint/2010/main" val="14729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A94E-7F5B-C840-954E-CF586BD1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Principle #4</a:t>
            </a:r>
            <a:br>
              <a:rPr lang="en-US" dirty="0"/>
            </a:br>
            <a:r>
              <a:rPr lang="en-US" sz="3200" dirty="0"/>
              <a:t>PLEASE retire loops like the GO TO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FA25A-0F00-318F-EDE2-19EABD80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001" y="1936437"/>
            <a:ext cx="6969997" cy="4556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19A3B-1CAB-62FC-7B96-DB4D130D83A7}"/>
              </a:ext>
            </a:extLst>
          </p:cNvPr>
          <p:cNvSpPr txBox="1"/>
          <p:nvPr/>
        </p:nvSpPr>
        <p:spPr>
          <a:xfrm>
            <a:off x="8912816" y="119376"/>
            <a:ext cx="309430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Investigate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Map, filter, reduce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purrr library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Comprehensions &amp; iterators (Python)</a:t>
            </a:r>
          </a:p>
        </p:txBody>
      </p:sp>
    </p:spTree>
    <p:extLst>
      <p:ext uri="{BB962C8B-B14F-4D97-AF65-F5344CB8AC3E}">
        <p14:creationId xmlns:p14="http://schemas.microsoft.com/office/powerpoint/2010/main" val="34219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AD04-F3FA-D40C-B0D8-5F6E0624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B3D4-BB83-0D86-FA50-29FEE7F6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first principles</a:t>
            </a:r>
          </a:p>
          <a:p>
            <a:r>
              <a:rPr lang="en-US" dirty="0"/>
              <a:t>Why coding should come much later in the first course</a:t>
            </a:r>
          </a:p>
          <a:p>
            <a:r>
              <a:rPr lang="en-US" dirty="0"/>
              <a:t>A few more first principles (as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64714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A94E-7F5B-C840-954E-CF586BD1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Principle #1</a:t>
            </a:r>
            <a:br>
              <a:rPr lang="en-US" dirty="0"/>
            </a:br>
            <a:r>
              <a:rPr lang="en-US" sz="3200" dirty="0"/>
              <a:t>Code should read like prose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300DCF-21D1-717B-D1E5-1EFEBC8F0FDA}"/>
              </a:ext>
            </a:extLst>
          </p:cNvPr>
          <p:cNvGrpSpPr/>
          <p:nvPr/>
        </p:nvGrpSpPr>
        <p:grpSpPr>
          <a:xfrm>
            <a:off x="1468011" y="2518348"/>
            <a:ext cx="9255978" cy="3087973"/>
            <a:chOff x="590549" y="5576549"/>
            <a:chExt cx="9255978" cy="30879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48BE1D83-E791-58FB-0E7F-33D87474FD82}"/>
                </a:ext>
              </a:extLst>
            </p:cNvPr>
            <p:cNvSpPr txBox="1">
              <a:spLocks/>
            </p:cNvSpPr>
            <p:nvPr/>
          </p:nvSpPr>
          <p:spPr>
            <a:xfrm>
              <a:off x="590549" y="5576549"/>
              <a:ext cx="9255977" cy="30879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5CC94A-74AA-FAE9-B45C-21E3364EF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8900" y="5861052"/>
              <a:ext cx="4837627" cy="96078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5A9081-9028-E7BE-C85E-D2BC6AC06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49" y="5861053"/>
              <a:ext cx="3891985" cy="960783"/>
            </a:xfrm>
            <a:prstGeom prst="rect">
              <a:avLst/>
            </a:prstGeom>
          </p:spPr>
        </p:pic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710081-7686-2819-B999-E549F7E94F70}"/>
              </a:ext>
            </a:extLst>
          </p:cNvPr>
          <p:cNvSpPr/>
          <p:nvPr/>
        </p:nvSpPr>
        <p:spPr>
          <a:xfrm>
            <a:off x="1850877" y="4138943"/>
            <a:ext cx="8490244" cy="1092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Any fool can write code that a computer can understand. </a:t>
            </a:r>
          </a:p>
          <a:p>
            <a:r>
              <a:rPr lang="en-US" sz="2400" dirty="0"/>
              <a:t>Good programmers write code that humans can understand.</a:t>
            </a:r>
          </a:p>
          <a:p>
            <a:pPr algn="r"/>
            <a:r>
              <a:rPr lang="en-US" sz="2400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167930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A94E-7F5B-C840-954E-CF586BD1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Principle #2</a:t>
            </a:r>
            <a:br>
              <a:rPr lang="en-US" dirty="0"/>
            </a:br>
            <a:r>
              <a:rPr lang="en-US" sz="3200" dirty="0"/>
              <a:t>Don’t worry about speed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EE3B6F-77EF-569E-0824-B6F5B3A6295A}"/>
              </a:ext>
            </a:extLst>
          </p:cNvPr>
          <p:cNvSpPr/>
          <p:nvPr/>
        </p:nvSpPr>
        <p:spPr>
          <a:xfrm>
            <a:off x="2021205" y="2432781"/>
            <a:ext cx="8149590" cy="1992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real problem is that programmers have spent far too much time worrying about efficiency in the wrong places and at the wrong times; </a:t>
            </a:r>
            <a:r>
              <a:rPr lang="en-US" sz="2400" b="1" dirty="0"/>
              <a:t>premature optimization is the root of all evil (or at least most of it) in programming</a:t>
            </a:r>
            <a:r>
              <a:rPr lang="en-US" sz="2400" dirty="0"/>
              <a:t>.</a:t>
            </a:r>
          </a:p>
          <a:p>
            <a:pPr algn="r"/>
            <a:r>
              <a:rPr lang="en-US" sz="2400" dirty="0"/>
              <a:t>- Donald Knuth</a:t>
            </a:r>
          </a:p>
        </p:txBody>
      </p:sp>
    </p:spTree>
    <p:extLst>
      <p:ext uri="{BB962C8B-B14F-4D97-AF65-F5344CB8AC3E}">
        <p14:creationId xmlns:p14="http://schemas.microsoft.com/office/powerpoint/2010/main" val="102090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AD04-F3FA-D40C-B0D8-5F6E0624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B3D4-BB83-0D86-FA50-29FEE7F6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Some first principles</a:t>
            </a:r>
          </a:p>
          <a:p>
            <a:r>
              <a:rPr lang="en-US" dirty="0"/>
              <a:t>Why coding should come much later in the first course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few more first principles (as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26003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E46F8-300F-50F2-F943-CD48BA54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  <a:br>
              <a:rPr lang="en-US" dirty="0"/>
            </a:br>
            <a:r>
              <a:rPr lang="en-US" sz="3200" dirty="0"/>
              <a:t>Summarize a health 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7E171-FB1E-4CE2-E430-D799784D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1898333"/>
            <a:ext cx="5159829" cy="2350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E06CB-E4FB-0184-820D-4C60C4B5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8" y="5141800"/>
            <a:ext cx="6868828" cy="1325563"/>
          </a:xfrm>
          <a:prstGeom prst="rect">
            <a:avLst/>
          </a:prstGeom>
        </p:spPr>
      </p:pic>
      <p:sp>
        <p:nvSpPr>
          <p:cNvPr id="7" name="Plus 6">
            <a:extLst>
              <a:ext uri="{FF2B5EF4-FFF2-40B4-BE49-F238E27FC236}">
                <a16:creationId xmlns:a16="http://schemas.microsoft.com/office/drawing/2014/main" id="{8EFA2FC4-B391-B752-B1BB-963F5DD09EB2}"/>
              </a:ext>
            </a:extLst>
          </p:cNvPr>
          <p:cNvSpPr/>
          <p:nvPr/>
        </p:nvSpPr>
        <p:spPr>
          <a:xfrm>
            <a:off x="2677885" y="4354286"/>
            <a:ext cx="653143" cy="653143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A203049-DC51-4015-DE4A-290ED91B8D34}"/>
              </a:ext>
            </a:extLst>
          </p:cNvPr>
          <p:cNvSpPr/>
          <p:nvPr/>
        </p:nvSpPr>
        <p:spPr>
          <a:xfrm>
            <a:off x="6096000" y="3565835"/>
            <a:ext cx="1306286" cy="67172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../../../../Desktop/Screen%20Shot%202018-03-22%20at%201.46.34%20">
            <a:extLst>
              <a:ext uri="{FF2B5EF4-FFF2-40B4-BE49-F238E27FC236}">
                <a16:creationId xmlns:a16="http://schemas.microsoft.com/office/drawing/2014/main" id="{55C6BC16-FF70-F4F1-F602-61721864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97"/>
          <a:stretch/>
        </p:blipFill>
        <p:spPr bwMode="auto">
          <a:xfrm>
            <a:off x="7630885" y="3277553"/>
            <a:ext cx="4303567" cy="1248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243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is struggling!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</p:spTree>
    <p:extLst>
      <p:ext uri="{BB962C8B-B14F-4D97-AF65-F5344CB8AC3E}">
        <p14:creationId xmlns:p14="http://schemas.microsoft.com/office/powerpoint/2010/main" val="34450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is struggling!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27D5BF-1442-1F10-E18F-F2A8AD0776F7}"/>
              </a:ext>
            </a:extLst>
          </p:cNvPr>
          <p:cNvGrpSpPr/>
          <p:nvPr/>
        </p:nvGrpSpPr>
        <p:grpSpPr>
          <a:xfrm>
            <a:off x="9786389" y="3210417"/>
            <a:ext cx="1082936" cy="2400748"/>
            <a:chOff x="885713" y="2624866"/>
            <a:chExt cx="1082936" cy="240074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B20F7A-775B-11B9-01F4-B212940F30DF}"/>
                </a:ext>
              </a:extLst>
            </p:cNvPr>
            <p:cNvSpPr/>
            <p:nvPr/>
          </p:nvSpPr>
          <p:spPr>
            <a:xfrm>
              <a:off x="1011220" y="2624866"/>
              <a:ext cx="430306" cy="6347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A9D24C-190C-8EB6-F27E-5ED0396664E7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1226373" y="3259567"/>
              <a:ext cx="0" cy="279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CA8BF9-A3FB-68D9-CAD4-6F9EE14D9C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3550024"/>
              <a:ext cx="1" cy="6239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CC4372-907A-C3E6-CE2C-E9896950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72" y="4173967"/>
              <a:ext cx="340659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64E38B-72FD-D8D6-6972-722C26A7F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4" y="4173967"/>
              <a:ext cx="340657" cy="851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2F23D8-62F5-3DA0-276A-ACD536481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371" y="3487719"/>
              <a:ext cx="430307" cy="623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97453D-B7F9-643B-05BF-F33A9A698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679" y="2942216"/>
              <a:ext cx="311970" cy="545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1BDE6-0BB8-095F-D3B9-D024F198F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19" y="3550024"/>
              <a:ext cx="291352" cy="3012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785701-A9AF-17B5-9DA1-213D42B4B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713" y="3851237"/>
              <a:ext cx="64548" cy="3227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9B847B17-C373-FD43-CB73-43BBFC184129}"/>
              </a:ext>
            </a:extLst>
          </p:cNvPr>
          <p:cNvSpPr/>
          <p:nvPr/>
        </p:nvSpPr>
        <p:spPr>
          <a:xfrm>
            <a:off x="6165589" y="2131636"/>
            <a:ext cx="2400496" cy="955182"/>
          </a:xfrm>
          <a:prstGeom prst="wedgeEllipseCallout">
            <a:avLst>
              <a:gd name="adj1" fmla="val 112276"/>
              <a:gd name="adj2" fmla="val 11014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should I do first? Second?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8E8D6A0A-98F2-EF00-7B53-7F175D04EB44}"/>
              </a:ext>
            </a:extLst>
          </p:cNvPr>
          <p:cNvSpPr/>
          <p:nvPr/>
        </p:nvSpPr>
        <p:spPr>
          <a:xfrm>
            <a:off x="6995927" y="5528678"/>
            <a:ext cx="2400496" cy="1009001"/>
          </a:xfrm>
          <a:prstGeom prst="wedgeEllipseCallout">
            <a:avLst>
              <a:gd name="adj1" fmla="val 78461"/>
              <a:gd name="adj2" fmla="val -23546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make my code run/correct?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32804710-976F-AC88-3DAE-7B3FE7D2E4D0}"/>
              </a:ext>
            </a:extLst>
          </p:cNvPr>
          <p:cNvSpPr/>
          <p:nvPr/>
        </p:nvSpPr>
        <p:spPr>
          <a:xfrm>
            <a:off x="6165589" y="3857369"/>
            <a:ext cx="2400496" cy="902149"/>
          </a:xfrm>
          <a:prstGeom prst="wedgeEllipseCallout">
            <a:avLst>
              <a:gd name="adj1" fmla="val 114997"/>
              <a:gd name="adj2" fmla="val -743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should I use?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3CDB06D-A699-49C0-48A4-C2C86A0A70FE}"/>
              </a:ext>
            </a:extLst>
          </p:cNvPr>
          <p:cNvSpPr/>
          <p:nvPr/>
        </p:nvSpPr>
        <p:spPr>
          <a:xfrm>
            <a:off x="1875803" y="1871948"/>
            <a:ext cx="4074633" cy="147455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Algorithm</a:t>
            </a:r>
          </a:p>
          <a:p>
            <a:pPr algn="ctr"/>
            <a:r>
              <a:rPr lang="en-US" dirty="0"/>
              <a:t>Step-by-step process</a:t>
            </a:r>
          </a:p>
        </p:txBody>
      </p:sp>
    </p:spTree>
    <p:extLst>
      <p:ext uri="{BB962C8B-B14F-4D97-AF65-F5344CB8AC3E}">
        <p14:creationId xmlns:p14="http://schemas.microsoft.com/office/powerpoint/2010/main" val="1453563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1050</Words>
  <Application>Microsoft Macintosh PowerPoint</Application>
  <PresentationFormat>Widescreen</PresentationFormat>
  <Paragraphs>324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Courier New</vt:lpstr>
      <vt:lpstr>Wingdings</vt:lpstr>
      <vt:lpstr>Office Theme</vt:lpstr>
      <vt:lpstr>Teaching novice programmers</vt:lpstr>
      <vt:lpstr>More information at https://tinyurl.com/yckaex7t </vt:lpstr>
      <vt:lpstr>Outline</vt:lpstr>
      <vt:lpstr>First Principle #1 Code should read like prose</vt:lpstr>
      <vt:lpstr>First Principle #2 Don’t worry about speed</vt:lpstr>
      <vt:lpstr>Outline</vt:lpstr>
      <vt:lpstr>Problem 1 Summarize a health survey</vt:lpstr>
      <vt:lpstr>Doug is struggling!</vt:lpstr>
      <vt:lpstr>Doug is struggling!</vt:lpstr>
      <vt:lpstr>Doug is struggling!</vt:lpstr>
      <vt:lpstr>Doug is struggling!</vt:lpstr>
      <vt:lpstr>PowerPoint Presentation</vt:lpstr>
      <vt:lpstr>The algorithm is most important Let’s make sure Doug is proficient here first!</vt:lpstr>
      <vt:lpstr>Goal.  Algorithms before code Step 1-  Sketch the solution using data verbs</vt:lpstr>
      <vt:lpstr>This step can be very low tech …</vt:lpstr>
      <vt:lpstr>PowerPoint Presentation</vt:lpstr>
      <vt:lpstr>What is a low code solution?</vt:lpstr>
      <vt:lpstr>Problem 1 Summarize a health survey</vt:lpstr>
      <vt:lpstr>No code solution in Tableau Prep</vt:lpstr>
      <vt:lpstr>Low code solution</vt:lpstr>
      <vt:lpstr>Outline for DSCI 210</vt:lpstr>
      <vt:lpstr>PowerPoint Presentation</vt:lpstr>
      <vt:lpstr>PowerPoint Presentation</vt:lpstr>
      <vt:lpstr>Goal.  Write correct code Three types of errors</vt:lpstr>
      <vt:lpstr>Outline</vt:lpstr>
      <vt:lpstr>First Principle #2.5 Library and file format impact speed</vt:lpstr>
      <vt:lpstr>First Principle #3 Organize your code using small, reusable functions</vt:lpstr>
      <vt:lpstr>First Principle #4 PLEASE retire loops like the GO TO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Iverson, Todd</dc:creator>
  <cp:lastModifiedBy>Iverson, Todd</cp:lastModifiedBy>
  <cp:revision>4</cp:revision>
  <dcterms:created xsi:type="dcterms:W3CDTF">2024-08-02T16:40:11Z</dcterms:created>
  <dcterms:modified xsi:type="dcterms:W3CDTF">2024-08-05T04:02:26Z</dcterms:modified>
</cp:coreProperties>
</file>